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Lst>
  <p:sldSz cx="6858000" cy="9906000" type="A4"/>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74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64" d="100"/>
          <a:sy n="64" d="100"/>
        </p:scale>
        <p:origin x="2640"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en-US" smtClean="0"/>
              <a:t>Click to edit Master title style</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6FD2908-49AE-48AB-A886-45A80B6B5B98}" type="datetimeFigureOut">
              <a:rPr lang="en-AU" smtClean="0"/>
              <a:t>28/06/2015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59296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D2908-49AE-48AB-A886-45A80B6B5B98}" type="datetimeFigureOut">
              <a:rPr lang="en-AU" smtClean="0"/>
              <a:t>28/06/2015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24429654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D2908-49AE-48AB-A886-45A80B6B5B98}" type="datetimeFigureOut">
              <a:rPr lang="en-AU" smtClean="0"/>
              <a:t>28/06/2015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24382308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26FD2908-49AE-48AB-A886-45A80B6B5B98}" type="datetimeFigureOut">
              <a:rPr lang="en-AU" smtClean="0"/>
              <a:t>28/06/2015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2338027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en-US" smtClean="0"/>
              <a:t>Click to edit Master title style</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6FD2908-49AE-48AB-A886-45A80B6B5B98}" type="datetimeFigureOut">
              <a:rPr lang="en-AU" smtClean="0"/>
              <a:t>28/06/2015</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39345242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6FD2908-49AE-48AB-A886-45A80B6B5B98}" type="datetimeFigureOut">
              <a:rPr lang="en-AU" smtClean="0"/>
              <a:t>28/06/2015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957372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72381" y="3618442"/>
            <a:ext cx="2901255"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3471863" y="3618442"/>
            <a:ext cx="2915543" cy="532218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6FD2908-49AE-48AB-A886-45A80B6B5B98}" type="datetimeFigureOut">
              <a:rPr lang="en-AU" smtClean="0"/>
              <a:t>28/06/2015</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51815390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26FD2908-49AE-48AB-A886-45A80B6B5B98}" type="datetimeFigureOut">
              <a:rPr lang="en-AU" smtClean="0"/>
              <a:t>28/06/2015</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6706879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6FD2908-49AE-48AB-A886-45A80B6B5B98}" type="datetimeFigureOut">
              <a:rPr lang="en-AU" smtClean="0"/>
              <a:t>28/06/2015</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28927213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D2908-49AE-48AB-A886-45A80B6B5B98}" type="datetimeFigureOut">
              <a:rPr lang="en-AU" smtClean="0"/>
              <a:t>28/06/2015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390968551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smtClean="0"/>
              <a:t>Click icon to add picture</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6FD2908-49AE-48AB-A886-45A80B6B5B98}" type="datetimeFigureOut">
              <a:rPr lang="en-AU" smtClean="0"/>
              <a:t>28/06/2015</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99F0F8F3-0F34-427E-8B0D-D3B20597A9A3}" type="slidenum">
              <a:rPr lang="en-AU" smtClean="0"/>
              <a:t>‹#›</a:t>
            </a:fld>
            <a:endParaRPr lang="en-AU"/>
          </a:p>
        </p:txBody>
      </p:sp>
    </p:spTree>
    <p:extLst>
      <p:ext uri="{BB962C8B-B14F-4D97-AF65-F5344CB8AC3E}">
        <p14:creationId xmlns:p14="http://schemas.microsoft.com/office/powerpoint/2010/main" val="41217225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26FD2908-49AE-48AB-A886-45A80B6B5B98}" type="datetimeFigureOut">
              <a:rPr lang="en-AU" smtClean="0"/>
              <a:t>28/06/2015</a:t>
            </a:fld>
            <a:endParaRPr lang="en-AU"/>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99F0F8F3-0F34-427E-8B0D-D3B20597A9A3}" type="slidenum">
              <a:rPr lang="en-AU" smtClean="0"/>
              <a:t>‹#›</a:t>
            </a:fld>
            <a:endParaRPr lang="en-AU"/>
          </a:p>
        </p:txBody>
      </p:sp>
    </p:spTree>
    <p:extLst>
      <p:ext uri="{BB962C8B-B14F-4D97-AF65-F5344CB8AC3E}">
        <p14:creationId xmlns:p14="http://schemas.microsoft.com/office/powerpoint/2010/main" val="12991380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29223" y="5887627"/>
            <a:ext cx="2224400" cy="1622736"/>
          </a:xfrm>
          <a:prstGeom prst="rect">
            <a:avLst/>
          </a:prstGeom>
        </p:spPr>
      </p:pic>
      <p:pic>
        <p:nvPicPr>
          <p:cNvPr id="14" name="Picture 3"/>
          <p:cNvPicPr>
            <a:picLocks noChangeAspect="1" noChangeArrowheads="1"/>
          </p:cNvPicPr>
          <p:nvPr/>
        </p:nvPicPr>
        <p:blipFill>
          <a:blip r:embed="rId3" cstate="print"/>
          <a:srcRect/>
          <a:stretch>
            <a:fillRect/>
          </a:stretch>
        </p:blipFill>
        <p:spPr bwMode="auto">
          <a:xfrm flipH="1">
            <a:off x="2449723" y="357046"/>
            <a:ext cx="2277333" cy="1084374"/>
          </a:xfrm>
          <a:prstGeom prst="rect">
            <a:avLst/>
          </a:prstGeom>
          <a:noFill/>
          <a:ln w="9525">
            <a:noFill/>
            <a:miter lim="800000"/>
            <a:headEnd/>
            <a:tailEnd/>
          </a:ln>
        </p:spPr>
      </p:pic>
      <p:pic>
        <p:nvPicPr>
          <p:cNvPr id="3" name="Picture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682125" y="7891707"/>
            <a:ext cx="2089861" cy="1251860"/>
          </a:xfrm>
          <a:prstGeom prst="rect">
            <a:avLst/>
          </a:prstGeom>
        </p:spPr>
      </p:pic>
      <p:pic>
        <p:nvPicPr>
          <p:cNvPr id="10" name="Picture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517494" y="1792097"/>
            <a:ext cx="2678769" cy="2678769"/>
          </a:xfrm>
          <a:prstGeom prst="rect">
            <a:avLst/>
          </a:prstGeom>
        </p:spPr>
      </p:pic>
      <p:pic>
        <p:nvPicPr>
          <p:cNvPr id="1028" name="Picture 4" descr="Spiders simple background tarantula white wallpape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24339" y="6032078"/>
            <a:ext cx="2416822" cy="1359120"/>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5" descr="http://www.backwaterreptiles.com/images/frogs/blue-whites-tree-frog-for-sale.jpg"/>
          <p:cNvPicPr>
            <a:picLocks noChangeAspect="1" noChangeArrowheads="1"/>
          </p:cNvPicPr>
          <p:nvPr/>
        </p:nvPicPr>
        <p:blipFill rotWithShape="1">
          <a:blip r:embed="rId7" cstate="print"/>
          <a:srcRect l="20089"/>
          <a:stretch/>
        </p:blipFill>
        <p:spPr bwMode="auto">
          <a:xfrm>
            <a:off x="850789" y="7510363"/>
            <a:ext cx="1957660" cy="1633204"/>
          </a:xfrm>
          <a:prstGeom prst="rect">
            <a:avLst/>
          </a:prstGeom>
          <a:noFill/>
        </p:spPr>
      </p:pic>
      <p:sp>
        <p:nvSpPr>
          <p:cNvPr id="2" name="Title 1"/>
          <p:cNvSpPr>
            <a:spLocks noGrp="1"/>
          </p:cNvSpPr>
          <p:nvPr>
            <p:ph type="title"/>
          </p:nvPr>
        </p:nvSpPr>
        <p:spPr>
          <a:xfrm>
            <a:off x="562983" y="1441420"/>
            <a:ext cx="5915025" cy="1914702"/>
          </a:xfrm>
        </p:spPr>
        <p:txBody>
          <a:bodyPr/>
          <a:lstStyle/>
          <a:p>
            <a:pPr algn="ctr"/>
            <a:r>
              <a:rPr lang="en-AU" b="1" dirty="0" smtClean="0"/>
              <a:t>Silkworms a Healthy Alternative Feeder Insect</a:t>
            </a:r>
            <a:r>
              <a:rPr lang="en-AU" dirty="0" smtClean="0"/>
              <a:t/>
            </a:r>
            <a:br>
              <a:rPr lang="en-AU" dirty="0" smtClean="0"/>
            </a:br>
            <a:endParaRPr lang="en-AU" dirty="0"/>
          </a:p>
        </p:txBody>
      </p:sp>
      <p:sp>
        <p:nvSpPr>
          <p:cNvPr id="7" name="Rounded Rectangle 6"/>
          <p:cNvSpPr/>
          <p:nvPr/>
        </p:nvSpPr>
        <p:spPr>
          <a:xfrm>
            <a:off x="228600" y="183630"/>
            <a:ext cx="6400800" cy="9601200"/>
          </a:xfrm>
          <a:prstGeom prst="roundRect">
            <a:avLst/>
          </a:prstGeom>
          <a:noFill/>
          <a:ln w="762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1607189" y="2859586"/>
            <a:ext cx="3962400" cy="1754326"/>
          </a:xfrm>
          <a:prstGeom prst="rect">
            <a:avLst/>
          </a:prstGeom>
        </p:spPr>
        <p:txBody>
          <a:bodyPr wrap="square">
            <a:spAutoFit/>
          </a:bodyPr>
          <a:lstStyle/>
          <a:p>
            <a:r>
              <a:rPr lang="en-US" b="1" dirty="0" smtClean="0"/>
              <a:t>Silkworms are naturally high in:</a:t>
            </a:r>
          </a:p>
          <a:p>
            <a:pPr lvl="1">
              <a:buFont typeface="Arial" pitchFamily="34" charset="0"/>
              <a:buChar char="•"/>
            </a:pPr>
            <a:r>
              <a:rPr lang="en-US" b="1" dirty="0" smtClean="0"/>
              <a:t> Protein</a:t>
            </a:r>
          </a:p>
          <a:p>
            <a:pPr lvl="1">
              <a:buFont typeface="Arial" pitchFamily="34" charset="0"/>
              <a:buChar char="•"/>
            </a:pPr>
            <a:r>
              <a:rPr lang="en-US" b="1" dirty="0" smtClean="0"/>
              <a:t> Calcium </a:t>
            </a:r>
          </a:p>
          <a:p>
            <a:pPr lvl="1">
              <a:buFont typeface="Arial" pitchFamily="34" charset="0"/>
              <a:buChar char="•"/>
            </a:pPr>
            <a:r>
              <a:rPr lang="en-US" b="1" dirty="0" smtClean="0"/>
              <a:t>Vitamin A</a:t>
            </a:r>
          </a:p>
          <a:p>
            <a:pPr lvl="1">
              <a:buFont typeface="Arial" pitchFamily="34" charset="0"/>
              <a:buChar char="•"/>
            </a:pPr>
            <a:r>
              <a:rPr lang="en-US" b="1" dirty="0" smtClean="0"/>
              <a:t>Vitamins B1, B2, and B3</a:t>
            </a:r>
          </a:p>
          <a:p>
            <a:pPr lvl="1">
              <a:buFont typeface="Arial" pitchFamily="34" charset="0"/>
              <a:buChar char="•"/>
            </a:pPr>
            <a:r>
              <a:rPr lang="en-US" b="1" dirty="0" smtClean="0"/>
              <a:t>Low in fat</a:t>
            </a:r>
          </a:p>
        </p:txBody>
      </p:sp>
      <p:sp>
        <p:nvSpPr>
          <p:cNvPr id="13" name="Rectangle 12"/>
          <p:cNvSpPr/>
          <p:nvPr/>
        </p:nvSpPr>
        <p:spPr>
          <a:xfrm>
            <a:off x="571500" y="4718974"/>
            <a:ext cx="5715000" cy="1477328"/>
          </a:xfrm>
          <a:prstGeom prst="rect">
            <a:avLst/>
          </a:prstGeom>
        </p:spPr>
        <p:txBody>
          <a:bodyPr wrap="square">
            <a:spAutoFit/>
          </a:bodyPr>
          <a:lstStyle/>
          <a:p>
            <a:pPr algn="ctr"/>
            <a:r>
              <a:rPr lang="en-US" b="1" dirty="0" smtClean="0">
                <a:solidFill>
                  <a:srgbClr val="006600"/>
                </a:solidFill>
              </a:rPr>
              <a:t>With such high nutritional value encased in a soft and juicy body, silkworms are the ideal addition to a varied diet for  reptiles, amphibians, fish, insect eating birds and mammals!</a:t>
            </a:r>
          </a:p>
          <a:p>
            <a:pPr algn="ctr"/>
            <a:endParaRPr lang="en-US" b="1" dirty="0" smtClean="0">
              <a:solidFill>
                <a:srgbClr val="006600"/>
              </a:solidFill>
            </a:endParaRPr>
          </a:p>
        </p:txBody>
      </p:sp>
    </p:spTree>
    <p:extLst>
      <p:ext uri="{BB962C8B-B14F-4D97-AF65-F5344CB8AC3E}">
        <p14:creationId xmlns:p14="http://schemas.microsoft.com/office/powerpoint/2010/main" val="1581381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ounded Rectangle 7"/>
          <p:cNvSpPr/>
          <p:nvPr/>
        </p:nvSpPr>
        <p:spPr>
          <a:xfrm>
            <a:off x="228600" y="228600"/>
            <a:ext cx="6400800" cy="9601200"/>
          </a:xfrm>
          <a:prstGeom prst="roundRect">
            <a:avLst/>
          </a:prstGeom>
          <a:noFill/>
          <a:ln w="76200">
            <a:solidFill>
              <a:schemeClr val="accent3">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3"/>
          <p:cNvPicPr>
            <a:picLocks noChangeAspect="1" noChangeArrowheads="1"/>
          </p:cNvPicPr>
          <p:nvPr/>
        </p:nvPicPr>
        <p:blipFill>
          <a:blip r:embed="rId2" cstate="print"/>
          <a:srcRect r="3041"/>
          <a:stretch>
            <a:fillRect/>
          </a:stretch>
        </p:blipFill>
        <p:spPr bwMode="auto">
          <a:xfrm>
            <a:off x="2514599" y="620439"/>
            <a:ext cx="1828800" cy="1506071"/>
          </a:xfrm>
          <a:prstGeom prst="rect">
            <a:avLst/>
          </a:prstGeom>
          <a:noFill/>
          <a:ln w="9525">
            <a:noFill/>
            <a:miter lim="800000"/>
            <a:headEnd/>
            <a:tailEnd/>
          </a:ln>
        </p:spPr>
      </p:pic>
      <p:pic>
        <p:nvPicPr>
          <p:cNvPr id="12" name="Picture 11" descr="Logo Master.png"/>
          <p:cNvPicPr>
            <a:picLocks noChangeAspect="1"/>
          </p:cNvPicPr>
          <p:nvPr/>
        </p:nvPicPr>
        <p:blipFill>
          <a:blip r:embed="rId3" cstate="print"/>
          <a:stretch>
            <a:fillRect/>
          </a:stretch>
        </p:blipFill>
        <p:spPr>
          <a:xfrm>
            <a:off x="621293" y="6240535"/>
            <a:ext cx="2286000" cy="2175773"/>
          </a:xfrm>
          <a:prstGeom prst="rect">
            <a:avLst/>
          </a:prstGeom>
        </p:spPr>
      </p:pic>
      <p:sp>
        <p:nvSpPr>
          <p:cNvPr id="13" name="TextBox 12"/>
          <p:cNvSpPr txBox="1"/>
          <p:nvPr/>
        </p:nvSpPr>
        <p:spPr>
          <a:xfrm>
            <a:off x="3129217" y="6728256"/>
            <a:ext cx="3249223" cy="1754326"/>
          </a:xfrm>
          <a:prstGeom prst="rect">
            <a:avLst/>
          </a:prstGeom>
          <a:noFill/>
        </p:spPr>
        <p:txBody>
          <a:bodyPr wrap="none" rtlCol="0">
            <a:spAutoFit/>
          </a:bodyPr>
          <a:lstStyle/>
          <a:p>
            <a:r>
              <a:rPr lang="en-AU" dirty="0" smtClean="0"/>
              <a:t>For Further Information Contact:</a:t>
            </a:r>
          </a:p>
          <a:p>
            <a:r>
              <a:rPr lang="en-AU" dirty="0" smtClean="0"/>
              <a:t>Brett De Poister, </a:t>
            </a:r>
            <a:r>
              <a:rPr lang="en-AU" dirty="0" err="1" smtClean="0"/>
              <a:t>Bsc</a:t>
            </a:r>
            <a:r>
              <a:rPr lang="en-AU" dirty="0" smtClean="0"/>
              <a:t>., BVMS</a:t>
            </a:r>
          </a:p>
          <a:p>
            <a:r>
              <a:rPr lang="en-AU" dirty="0" smtClean="0"/>
              <a:t>0430463314</a:t>
            </a:r>
          </a:p>
          <a:p>
            <a:r>
              <a:rPr lang="en-AU" dirty="0" smtClean="0"/>
              <a:t>info@aussiefauna.com</a:t>
            </a:r>
          </a:p>
          <a:p>
            <a:r>
              <a:rPr lang="en-US" dirty="0"/>
              <a:t>ABN 78159235424</a:t>
            </a:r>
            <a:endParaRPr lang="en-AU" dirty="0" smtClean="0"/>
          </a:p>
          <a:p>
            <a:endParaRPr lang="en-AU" dirty="0"/>
          </a:p>
        </p:txBody>
      </p:sp>
      <p:sp>
        <p:nvSpPr>
          <p:cNvPr id="6" name="TextBox 5"/>
          <p:cNvSpPr txBox="1"/>
          <p:nvPr/>
        </p:nvSpPr>
        <p:spPr>
          <a:xfrm>
            <a:off x="621293" y="2390543"/>
            <a:ext cx="5644596" cy="1754326"/>
          </a:xfrm>
          <a:prstGeom prst="rect">
            <a:avLst/>
          </a:prstGeom>
          <a:noFill/>
        </p:spPr>
        <p:txBody>
          <a:bodyPr wrap="square" rtlCol="0">
            <a:spAutoFit/>
          </a:bodyPr>
          <a:lstStyle/>
          <a:p>
            <a:r>
              <a:rPr lang="en-AU" dirty="0" smtClean="0"/>
              <a:t>Aussie Fauna had been breeding and supplying silkworms to Australian Zoos, Public Aquariums, and the Pet Industry since 2012 and is the only commercial supplier of silkworms in Australia year round.  The facility is owned and operated by a veterinarian ensuring highest quality feeder insects. </a:t>
            </a:r>
            <a:endParaRPr lang="en-AU" dirty="0"/>
          </a:p>
        </p:txBody>
      </p:sp>
      <p:sp>
        <p:nvSpPr>
          <p:cNvPr id="25" name="TextBox 24"/>
          <p:cNvSpPr txBox="1"/>
          <p:nvPr/>
        </p:nvSpPr>
        <p:spPr>
          <a:xfrm>
            <a:off x="1019213" y="4096070"/>
            <a:ext cx="5246676" cy="2308324"/>
          </a:xfrm>
          <a:prstGeom prst="rect">
            <a:avLst/>
          </a:prstGeom>
          <a:noFill/>
        </p:spPr>
        <p:txBody>
          <a:bodyPr wrap="square" rtlCol="0">
            <a:spAutoFit/>
          </a:bodyPr>
          <a:lstStyle/>
          <a:p>
            <a:r>
              <a:rPr lang="en-AU" b="1" dirty="0" smtClean="0"/>
              <a:t>Silkworm Prices</a:t>
            </a:r>
            <a:r>
              <a:rPr lang="en-AU" sz="1200" b="1" baseline="30000" dirty="0" smtClean="0"/>
              <a:t>*</a:t>
            </a:r>
            <a:r>
              <a:rPr lang="en-AU" b="1" dirty="0" smtClean="0"/>
              <a:t> Including Shipping and GST</a:t>
            </a:r>
          </a:p>
          <a:p>
            <a:r>
              <a:rPr lang="en-AU" dirty="0" smtClean="0"/>
              <a:t>500 Silkworms …..$85.00</a:t>
            </a:r>
          </a:p>
          <a:p>
            <a:r>
              <a:rPr lang="en-AU" dirty="0" smtClean="0"/>
              <a:t>1000 Silkworms …..$149.50</a:t>
            </a:r>
          </a:p>
          <a:p>
            <a:r>
              <a:rPr lang="en-AU" dirty="0" smtClean="0"/>
              <a:t>*</a:t>
            </a:r>
            <a:r>
              <a:rPr lang="en-AU" sz="1000" dirty="0" smtClean="0"/>
              <a:t>Please contact for discounts on larger quantities. </a:t>
            </a:r>
          </a:p>
          <a:p>
            <a:endParaRPr lang="en-AU" dirty="0" smtClean="0"/>
          </a:p>
          <a:p>
            <a:r>
              <a:rPr lang="en-AU" b="1" dirty="0" smtClean="0"/>
              <a:t>Silkworm Chow (</a:t>
            </a:r>
            <a:r>
              <a:rPr lang="en-AU" smtClean="0"/>
              <a:t>Mulberry </a:t>
            </a:r>
            <a:r>
              <a:rPr lang="en-AU" smtClean="0"/>
              <a:t>powder </a:t>
            </a:r>
            <a:r>
              <a:rPr lang="en-AU" dirty="0" smtClean="0"/>
              <a:t>based food</a:t>
            </a:r>
            <a:r>
              <a:rPr lang="en-AU" b="1" dirty="0" smtClean="0"/>
              <a:t>)</a:t>
            </a:r>
          </a:p>
          <a:p>
            <a:r>
              <a:rPr lang="en-AU" dirty="0" smtClean="0"/>
              <a:t>250g bags…..$22.00</a:t>
            </a:r>
          </a:p>
          <a:p>
            <a:r>
              <a:rPr lang="en-AU" dirty="0" smtClean="0"/>
              <a:t>4.5kg bags….$135.00</a:t>
            </a:r>
            <a:endParaRPr lang="en-AU" dirty="0"/>
          </a:p>
        </p:txBody>
      </p:sp>
    </p:spTree>
    <p:extLst>
      <p:ext uri="{BB962C8B-B14F-4D97-AF65-F5344CB8AC3E}">
        <p14:creationId xmlns:p14="http://schemas.microsoft.com/office/powerpoint/2010/main" val="115211935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949</TotalTime>
  <Words>168</Words>
  <Application>Microsoft Office PowerPoint</Application>
  <PresentationFormat>A4 Paper (210x297 mm)</PresentationFormat>
  <Paragraphs>22</Paragraphs>
  <Slides>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vt:i4>
      </vt:variant>
    </vt:vector>
  </HeadingPairs>
  <TitlesOfParts>
    <vt:vector size="6" baseType="lpstr">
      <vt:lpstr>Arial</vt:lpstr>
      <vt:lpstr>Calibri</vt:lpstr>
      <vt:lpstr>Calibri Light</vt:lpstr>
      <vt:lpstr>Office Theme</vt:lpstr>
      <vt:lpstr>Silkworms a Healthy Alternative Feeder Insect </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Silkworms as a Food Source</dc:title>
  <dc:creator>Brett De Poister</dc:creator>
  <cp:lastModifiedBy>Brett De Poister</cp:lastModifiedBy>
  <cp:revision>23</cp:revision>
  <cp:lastPrinted>2015-06-27T11:47:23Z</cp:lastPrinted>
  <dcterms:created xsi:type="dcterms:W3CDTF">2014-04-30T10:53:01Z</dcterms:created>
  <dcterms:modified xsi:type="dcterms:W3CDTF">2015-06-28T06:56:26Z</dcterms:modified>
</cp:coreProperties>
</file>